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gsiCPl4og4gHA+Ur9dCcsNSzmZ1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6fb6f1db225497d3_4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7" name="Google Shape;187;g6fb6f1db225497d3_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6fb6f1db225497d3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g6fb6f1db225497d3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6fb6f1db225497d3_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6" name="Google Shape;106;g6fb6f1db225497d3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6fb6f1db225497d3_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g6fb6f1db225497d3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6fb6f1db225497d3_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g6fb6f1db225497d3_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6fb6f1db225497d3_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g6fb6f1db225497d3_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6fb6f1db225497d3_3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g6fb6f1db225497d3_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6fb6f1db225497d3_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4" name="Google Shape;164;g6fb6f1db225497d3_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6fb6f1db225497d3_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9" name="Google Shape;179;g6fb6f1db225497d3_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17" name="Shape 17"/>
        <p:cNvGrpSpPr/>
        <p:nvPr/>
      </p:nvGrpSpPr>
      <p:grpSpPr>
        <a:xfrm>
          <a:off x="0" y="0"/>
          <a:ext cx="0" cy="0"/>
          <a:chOff x="0" y="0"/>
          <a:chExt cx="0" cy="0"/>
        </a:xfrm>
      </p:grpSpPr>
      <p:sp>
        <p:nvSpPr>
          <p:cNvPr id="18" name="Google Shape;1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KZ"/>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1851434" y="387423"/>
            <a:ext cx="8256919" cy="864096"/>
          </a:xfrm>
          <a:prstGeom prst="rect">
            <a:avLst/>
          </a:prstGeom>
          <a:noFill/>
          <a:ln>
            <a:noFill/>
          </a:ln>
        </p:spPr>
      </p:pic>
      <p:pic>
        <p:nvPicPr>
          <p:cNvPr id="85" name="Google Shape;85;p1"/>
          <p:cNvPicPr preferRelativeResize="0"/>
          <p:nvPr/>
        </p:nvPicPr>
        <p:blipFill rotWithShape="1">
          <a:blip r:embed="rId4">
            <a:alphaModFix/>
          </a:blip>
          <a:srcRect b="0" l="0" r="0" t="0"/>
          <a:stretch/>
        </p:blipFill>
        <p:spPr>
          <a:xfrm>
            <a:off x="4323806" y="1251519"/>
            <a:ext cx="3304903" cy="2004443"/>
          </a:xfrm>
          <a:prstGeom prst="rect">
            <a:avLst/>
          </a:prstGeom>
          <a:noFill/>
          <a:ln>
            <a:noFill/>
          </a:ln>
        </p:spPr>
      </p:pic>
      <p:sp>
        <p:nvSpPr>
          <p:cNvPr id="86" name="Google Shape;86;p1"/>
          <p:cNvSpPr txBox="1"/>
          <p:nvPr/>
        </p:nvSpPr>
        <p:spPr>
          <a:xfrm>
            <a:off x="2397034" y="3429000"/>
            <a:ext cx="7158446" cy="184665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ru-KZ" sz="1400" u="none" cap="none" strike="noStrike">
                <a:solidFill>
                  <a:srgbClr val="000000"/>
                </a:solidFill>
                <a:latin typeface="Arial"/>
                <a:ea typeface="Arial"/>
                <a:cs typeface="Arial"/>
                <a:sym typeface="Arial"/>
              </a:rPr>
              <a:t>           </a:t>
            </a:r>
            <a:r>
              <a:rPr b="0" i="0" lang="ru-KZ" sz="2400" u="none" cap="none" strike="noStrike">
                <a:solidFill>
                  <a:srgbClr val="000000"/>
                </a:solidFill>
                <a:latin typeface="Times New Roman"/>
                <a:ea typeface="Times New Roman"/>
                <a:cs typeface="Times New Roman"/>
                <a:sym typeface="Times New Roman"/>
              </a:rPr>
              <a:t>Кафедра: «Финансы и учет»</a:t>
            </a:r>
            <a:endParaRPr/>
          </a:p>
          <a:p>
            <a:pPr indent="0" lvl="0" marL="0" marR="0" rtl="0" algn="ctr">
              <a:lnSpc>
                <a:spcPct val="100000"/>
              </a:lnSpc>
              <a:spcBef>
                <a:spcPts val="0"/>
              </a:spcBef>
              <a:spcAft>
                <a:spcPts val="0"/>
              </a:spcAft>
              <a:buNone/>
            </a:pPr>
            <a:r>
              <a:rPr b="0" i="0" lang="ru-KZ" sz="2400" u="none" cap="none" strike="noStrike">
                <a:solidFill>
                  <a:srgbClr val="000000"/>
                </a:solidFill>
                <a:latin typeface="Times New Roman"/>
                <a:ea typeface="Times New Roman"/>
                <a:cs typeface="Times New Roman"/>
                <a:sym typeface="Times New Roman"/>
              </a:rPr>
              <a:t>Дисциплина: «Финансовая математика»</a:t>
            </a:r>
            <a:endParaRPr/>
          </a:p>
          <a:p>
            <a:pPr indent="0" lvl="0" marL="0" marR="0" rtl="0" algn="ctr">
              <a:lnSpc>
                <a:spcPct val="100000"/>
              </a:lnSpc>
              <a:spcBef>
                <a:spcPts val="0"/>
              </a:spcBef>
              <a:spcAft>
                <a:spcPts val="0"/>
              </a:spcAft>
              <a:buNone/>
            </a:pPr>
            <a:r>
              <a:rPr b="0" i="0" lang="ru-KZ" sz="2400" u="none" cap="none" strike="noStrike">
                <a:solidFill>
                  <a:srgbClr val="000000"/>
                </a:solidFill>
                <a:latin typeface="Times New Roman"/>
                <a:ea typeface="Times New Roman"/>
                <a:cs typeface="Times New Roman"/>
                <a:sym typeface="Times New Roman"/>
              </a:rPr>
              <a:t>Преподаватель: к.э.н., и.о. доцента Алиева Баглан Муратовна</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 name="Google Shape;87;p1"/>
          <p:cNvSpPr/>
          <p:nvPr/>
        </p:nvSpPr>
        <p:spPr>
          <a:xfrm>
            <a:off x="1222738" y="5275659"/>
            <a:ext cx="9096375"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ru-KZ" sz="3200" u="none" cap="none" strike="noStrike">
                <a:solidFill>
                  <a:srgbClr val="000000"/>
                </a:solidFill>
                <a:latin typeface="Times New Roman"/>
                <a:ea typeface="Times New Roman"/>
                <a:cs typeface="Times New Roman"/>
                <a:sym typeface="Times New Roman"/>
              </a:rPr>
              <a:t>Тема </a:t>
            </a:r>
            <a:r>
              <a:rPr b="0" i="0" lang="ru-KZ" sz="3200" u="none" cap="none" strike="noStrike">
                <a:solidFill>
                  <a:srgbClr val="000000"/>
                </a:solidFill>
                <a:latin typeface="Times New Roman"/>
                <a:ea typeface="Times New Roman"/>
                <a:cs typeface="Times New Roman"/>
                <a:sym typeface="Times New Roman"/>
              </a:rPr>
              <a:t>3. Начисление сложных процентов</a:t>
            </a:r>
            <a:endParaRPr b="0" i="0" sz="3200" u="none" cap="none" strike="noStrike">
              <a:solidFill>
                <a:srgbClr val="888888"/>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grpSp>
        <p:nvGrpSpPr>
          <p:cNvPr id="189" name="Google Shape;189;g6fb6f1db225497d3_46"/>
          <p:cNvGrpSpPr/>
          <p:nvPr/>
        </p:nvGrpSpPr>
        <p:grpSpPr>
          <a:xfrm>
            <a:off x="1610853" y="1129189"/>
            <a:ext cx="6237308" cy="3613892"/>
            <a:chOff x="3445" y="38983"/>
            <a:chExt cx="6237308" cy="3613892"/>
          </a:xfrm>
        </p:grpSpPr>
        <p:sp>
          <p:nvSpPr>
            <p:cNvPr id="190" name="Google Shape;190;g6fb6f1db225497d3_46"/>
            <p:cNvSpPr/>
            <p:nvPr/>
          </p:nvSpPr>
          <p:spPr>
            <a:xfrm rot="5400000">
              <a:off x="-449588" y="1318254"/>
              <a:ext cx="1992284" cy="240926"/>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g6fb6f1db225497d3_46"/>
            <p:cNvSpPr/>
            <p:nvPr/>
          </p:nvSpPr>
          <p:spPr>
            <a:xfrm>
              <a:off x="3445" y="38983"/>
              <a:ext cx="2676956" cy="1606174"/>
            </a:xfrm>
            <a:prstGeom prst="roundRect">
              <a:avLst>
                <a:gd fmla="val 10000" name="adj"/>
              </a:avLst>
            </a:prstGeom>
            <a:solidFill>
              <a:schemeClr val="accent4"/>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g6fb6f1db225497d3_46"/>
            <p:cNvSpPr txBox="1"/>
            <p:nvPr/>
          </p:nvSpPr>
          <p:spPr>
            <a:xfrm>
              <a:off x="50488" y="86026"/>
              <a:ext cx="2582870" cy="1512088"/>
            </a:xfrm>
            <a:prstGeom prst="rect">
              <a:avLst/>
            </a:prstGeom>
            <a:noFill/>
            <a:ln>
              <a:noFill/>
            </a:ln>
          </p:spPr>
          <p:txBody>
            <a:bodyPr anchorCtr="0" anchor="ctr" bIns="57150" lIns="57150" spcFirstLastPara="1" rIns="57150" wrap="square" tIns="57150">
              <a:noAutofit/>
            </a:bodyPr>
            <a:lstStyle/>
            <a:p>
              <a:pPr indent="0" lvl="0" marL="0" marR="0" rtl="0" algn="ctr">
                <a:lnSpc>
                  <a:spcPct val="90000"/>
                </a:lnSpc>
                <a:spcBef>
                  <a:spcPts val="0"/>
                </a:spcBef>
                <a:spcAft>
                  <a:spcPts val="0"/>
                </a:spcAft>
                <a:buClr>
                  <a:srgbClr val="000000"/>
                </a:buClr>
                <a:buSzPts val="1500"/>
                <a:buFont typeface="Arial"/>
                <a:buNone/>
              </a:pPr>
              <a:r>
                <a:rPr b="1" i="0" lang="ru-KZ" sz="1500" u="none" cap="none" strike="noStrike">
                  <a:solidFill>
                    <a:schemeClr val="lt1"/>
                  </a:solidFill>
                  <a:latin typeface="Arial"/>
                  <a:ea typeface="Arial"/>
                  <a:cs typeface="Arial"/>
                  <a:sym typeface="Arial"/>
                </a:rPr>
                <a:t>Плюсы сложного процента</a:t>
              </a:r>
              <a:endParaRPr b="0" i="0" sz="1500" u="none" cap="none" strike="noStrike">
                <a:solidFill>
                  <a:schemeClr val="lt1"/>
                </a:solidFill>
                <a:latin typeface="Arial"/>
                <a:ea typeface="Arial"/>
                <a:cs typeface="Arial"/>
                <a:sym typeface="Arial"/>
              </a:endParaRPr>
            </a:p>
          </p:txBody>
        </p:sp>
        <p:sp>
          <p:nvSpPr>
            <p:cNvPr id="193" name="Google Shape;193;g6fb6f1db225497d3_46"/>
            <p:cNvSpPr/>
            <p:nvPr/>
          </p:nvSpPr>
          <p:spPr>
            <a:xfrm>
              <a:off x="554270" y="2322113"/>
              <a:ext cx="3544918" cy="240926"/>
            </a:xfrm>
            <a:prstGeom prst="rect">
              <a:avLst/>
            </a:prstGeom>
            <a:solidFill>
              <a:srgbClr val="5999D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g6fb6f1db225497d3_46"/>
            <p:cNvSpPr/>
            <p:nvPr/>
          </p:nvSpPr>
          <p:spPr>
            <a:xfrm>
              <a:off x="3445" y="2046701"/>
              <a:ext cx="2676956" cy="1606174"/>
            </a:xfrm>
            <a:prstGeom prst="roundRect">
              <a:avLst>
                <a:gd fmla="val 10000" name="adj"/>
              </a:avLst>
            </a:prstGeom>
            <a:solidFill>
              <a:srgbClr val="2EE844"/>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g6fb6f1db225497d3_46"/>
            <p:cNvSpPr txBox="1"/>
            <p:nvPr/>
          </p:nvSpPr>
          <p:spPr>
            <a:xfrm>
              <a:off x="50488" y="2093744"/>
              <a:ext cx="2582870" cy="1512088"/>
            </a:xfrm>
            <a:prstGeom prst="rect">
              <a:avLst/>
            </a:prstGeom>
            <a:noFill/>
            <a:ln>
              <a:noFill/>
            </a:ln>
          </p:spPr>
          <p:txBody>
            <a:bodyPr anchorCtr="0" anchor="ctr" bIns="57150" lIns="57150" spcFirstLastPara="1" rIns="57150" wrap="square" tIns="57150">
              <a:noAutofit/>
            </a:bodyPr>
            <a:lstStyle/>
            <a:p>
              <a:pPr indent="0" lvl="0" marL="0" marR="0" rtl="0" algn="ctr">
                <a:lnSpc>
                  <a:spcPct val="90000"/>
                </a:lnSpc>
                <a:spcBef>
                  <a:spcPts val="0"/>
                </a:spcBef>
                <a:spcAft>
                  <a:spcPts val="0"/>
                </a:spcAft>
                <a:buClr>
                  <a:srgbClr val="000000"/>
                </a:buClr>
                <a:buSzPts val="1500"/>
                <a:buFont typeface="Arial"/>
                <a:buNone/>
              </a:pPr>
              <a:r>
                <a:rPr b="0" i="0" lang="ru-KZ" sz="1500" u="none" cap="none" strike="noStrike">
                  <a:solidFill>
                    <a:schemeClr val="lt1"/>
                  </a:solidFill>
                  <a:latin typeface="Arial"/>
                  <a:ea typeface="Arial"/>
                  <a:cs typeface="Arial"/>
                  <a:sym typeface="Arial"/>
                </a:rPr>
                <a:t>Удобно, если нужно накопить крупную сумму: сложный процент поможет быстрее прийти к цели.</a:t>
              </a:r>
              <a:endParaRPr b="0" i="0" sz="1500" u="none" cap="none" strike="noStrike">
                <a:solidFill>
                  <a:schemeClr val="lt1"/>
                </a:solidFill>
                <a:latin typeface="Arial"/>
                <a:ea typeface="Arial"/>
                <a:cs typeface="Arial"/>
                <a:sym typeface="Arial"/>
              </a:endParaRPr>
            </a:p>
          </p:txBody>
        </p:sp>
        <p:sp>
          <p:nvSpPr>
            <p:cNvPr id="196" name="Google Shape;196;g6fb6f1db225497d3_46"/>
            <p:cNvSpPr/>
            <p:nvPr/>
          </p:nvSpPr>
          <p:spPr>
            <a:xfrm>
              <a:off x="3563797" y="2046701"/>
              <a:ext cx="2676956" cy="1606174"/>
            </a:xfrm>
            <a:prstGeom prst="roundRect">
              <a:avLst>
                <a:gd fmla="val 10000" name="adj"/>
              </a:avLst>
            </a:prstGeom>
            <a:solidFill>
              <a:srgbClr val="5999D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g6fb6f1db225497d3_46"/>
            <p:cNvSpPr txBox="1"/>
            <p:nvPr/>
          </p:nvSpPr>
          <p:spPr>
            <a:xfrm>
              <a:off x="3610840" y="2093744"/>
              <a:ext cx="2582870" cy="1512088"/>
            </a:xfrm>
            <a:prstGeom prst="rect">
              <a:avLst/>
            </a:prstGeom>
            <a:noFill/>
            <a:ln>
              <a:noFill/>
            </a:ln>
          </p:spPr>
          <p:txBody>
            <a:bodyPr anchorCtr="0" anchor="ctr" bIns="57150" lIns="57150" spcFirstLastPara="1" rIns="57150" wrap="square" tIns="57150">
              <a:noAutofit/>
            </a:bodyPr>
            <a:lstStyle/>
            <a:p>
              <a:pPr indent="0" lvl="0" marL="0" marR="0" rtl="0" algn="ctr">
                <a:lnSpc>
                  <a:spcPct val="90000"/>
                </a:lnSpc>
                <a:spcBef>
                  <a:spcPts val="0"/>
                </a:spcBef>
                <a:spcAft>
                  <a:spcPts val="0"/>
                </a:spcAft>
                <a:buClr>
                  <a:srgbClr val="000000"/>
                </a:buClr>
                <a:buSzPts val="1500"/>
                <a:buFont typeface="Arial"/>
                <a:buNone/>
              </a:pPr>
              <a:r>
                <a:rPr b="0" i="0" lang="ru-KZ" sz="1500" u="none" cap="none" strike="noStrike">
                  <a:solidFill>
                    <a:schemeClr val="lt1"/>
                  </a:solidFill>
                  <a:latin typeface="Arial"/>
                  <a:ea typeface="Arial"/>
                  <a:cs typeface="Arial"/>
                  <a:sym typeface="Arial"/>
                </a:rPr>
                <a:t>Капитализация вклада напрямую влияет на итоговую прибыль. Чем чаще происходит капитализация, тем больше прибыли получает владелец вклада.</a:t>
              </a:r>
              <a:endParaRPr b="0" i="0" sz="1500" u="none" cap="none" strike="noStrike">
                <a:solidFill>
                  <a:schemeClr val="lt1"/>
                </a:solidFill>
                <a:latin typeface="Arial"/>
                <a:ea typeface="Arial"/>
                <a:cs typeface="Arial"/>
                <a:sym typeface="Arial"/>
              </a:endParaRPr>
            </a:p>
          </p:txBody>
        </p:sp>
      </p:grpSp>
      <p:pic>
        <p:nvPicPr>
          <p:cNvPr id="198" name="Google Shape;198;g6fb6f1db225497d3_46"/>
          <p:cNvPicPr preferRelativeResize="0"/>
          <p:nvPr/>
        </p:nvPicPr>
        <p:blipFill>
          <a:blip r:embed="rId3">
            <a:alphaModFix/>
          </a:blip>
          <a:stretch>
            <a:fillRect/>
          </a:stretch>
        </p:blipFill>
        <p:spPr>
          <a:xfrm>
            <a:off x="4910225" y="547126"/>
            <a:ext cx="4039051" cy="21833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grpSp>
        <p:nvGrpSpPr>
          <p:cNvPr id="203" name="Google Shape;203;p14"/>
          <p:cNvGrpSpPr/>
          <p:nvPr/>
        </p:nvGrpSpPr>
        <p:grpSpPr>
          <a:xfrm>
            <a:off x="3344644" y="536028"/>
            <a:ext cx="5764441" cy="4961090"/>
            <a:chOff x="297673" y="0"/>
            <a:chExt cx="5764441" cy="4961090"/>
          </a:xfrm>
        </p:grpSpPr>
        <p:sp>
          <p:nvSpPr>
            <p:cNvPr id="204" name="Google Shape;204;p14"/>
            <p:cNvSpPr/>
            <p:nvPr/>
          </p:nvSpPr>
          <p:spPr>
            <a:xfrm>
              <a:off x="2048821" y="0"/>
              <a:ext cx="2304181" cy="1497717"/>
            </a:xfrm>
            <a:prstGeom prst="roundRect">
              <a:avLst>
                <a:gd fmla="val 16667" name="adj"/>
              </a:avLst>
            </a:prstGeom>
            <a:solidFill>
              <a:schemeClr val="accent2"/>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4"/>
            <p:cNvSpPr txBox="1"/>
            <p:nvPr/>
          </p:nvSpPr>
          <p:spPr>
            <a:xfrm>
              <a:off x="2121934" y="73113"/>
              <a:ext cx="2157955" cy="1351491"/>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rgbClr val="000000"/>
                </a:buClr>
                <a:buSzPts val="1400"/>
                <a:buFont typeface="Arial"/>
                <a:buNone/>
              </a:pPr>
              <a:r>
                <a:rPr b="0" i="0" lang="ru-KZ" sz="1400" u="none" cap="none" strike="noStrike">
                  <a:solidFill>
                    <a:schemeClr val="lt1"/>
                  </a:solidFill>
                  <a:latin typeface="Arial"/>
                  <a:ea typeface="Arial"/>
                  <a:cs typeface="Arial"/>
                  <a:sym typeface="Arial"/>
                </a:rPr>
                <a:t>Минусы сложного процента</a:t>
              </a:r>
              <a:endParaRPr b="0" i="0" sz="1400" u="none" cap="none" strike="noStrike">
                <a:solidFill>
                  <a:schemeClr val="lt1"/>
                </a:solidFill>
                <a:latin typeface="Arial"/>
                <a:ea typeface="Arial"/>
                <a:cs typeface="Arial"/>
                <a:sym typeface="Arial"/>
              </a:endParaRPr>
            </a:p>
          </p:txBody>
        </p:sp>
        <p:sp>
          <p:nvSpPr>
            <p:cNvPr id="206" name="Google Shape;206;p14"/>
            <p:cNvSpPr/>
            <p:nvPr/>
          </p:nvSpPr>
          <p:spPr>
            <a:xfrm>
              <a:off x="1182343" y="748535"/>
              <a:ext cx="3995564" cy="3995564"/>
            </a:xfrm>
            <a:custGeom>
              <a:rect b="b" l="l" r="r" t="t"/>
              <a:pathLst>
                <a:path extrusionOk="0" h="120000" w="120000">
                  <a:moveTo>
                    <a:pt x="95719" y="11790"/>
                  </a:moveTo>
                  <a:lnTo>
                    <a:pt x="95719" y="11790"/>
                  </a:lnTo>
                  <a:cubicBezTo>
                    <a:pt x="112980" y="24579"/>
                    <a:pt x="122087" y="45620"/>
                    <a:pt x="119596" y="66957"/>
                  </a:cubicBezTo>
                </a:path>
              </a:pathLst>
            </a:custGeom>
            <a:no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4"/>
            <p:cNvSpPr/>
            <p:nvPr/>
          </p:nvSpPr>
          <p:spPr>
            <a:xfrm>
              <a:off x="3757933" y="2998182"/>
              <a:ext cx="2304181" cy="1497717"/>
            </a:xfrm>
            <a:prstGeom prst="roundRect">
              <a:avLst>
                <a:gd fmla="val 16667" name="adj"/>
              </a:avLst>
            </a:prstGeom>
            <a:solidFill>
              <a:schemeClr val="accent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4"/>
            <p:cNvSpPr txBox="1"/>
            <p:nvPr/>
          </p:nvSpPr>
          <p:spPr>
            <a:xfrm>
              <a:off x="3831046" y="3071295"/>
              <a:ext cx="2157955" cy="1351491"/>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ru-KZ" sz="1200" u="none" cap="none" strike="noStrike">
                  <a:solidFill>
                    <a:schemeClr val="lt1"/>
                  </a:solidFill>
                  <a:latin typeface="Arial"/>
                  <a:ea typeface="Arial"/>
                  <a:cs typeface="Arial"/>
                  <a:sym typeface="Arial"/>
                </a:rPr>
                <a:t>При вкладе с капитализацией процентов вкладчик не получает ежемесячные выплаты: начисленные проценты причисляются к основной сумме вклада.</a:t>
              </a:r>
              <a:endParaRPr b="0" i="0" sz="1200" u="none" cap="none" strike="noStrike">
                <a:solidFill>
                  <a:schemeClr val="lt1"/>
                </a:solidFill>
                <a:latin typeface="Arial"/>
                <a:ea typeface="Arial"/>
                <a:cs typeface="Arial"/>
                <a:sym typeface="Arial"/>
              </a:endParaRPr>
            </a:p>
          </p:txBody>
        </p:sp>
        <p:sp>
          <p:nvSpPr>
            <p:cNvPr id="209" name="Google Shape;209;p14"/>
            <p:cNvSpPr/>
            <p:nvPr/>
          </p:nvSpPr>
          <p:spPr>
            <a:xfrm>
              <a:off x="1182111" y="750368"/>
              <a:ext cx="3995564" cy="3995564"/>
            </a:xfrm>
            <a:custGeom>
              <a:rect b="b" l="l" r="r" t="t"/>
              <a:pathLst>
                <a:path extrusionOk="0" h="120000" w="120000">
                  <a:moveTo>
                    <a:pt x="88655" y="112715"/>
                  </a:moveTo>
                  <a:cubicBezTo>
                    <a:pt x="74706" y="120297"/>
                    <a:pt x="58320" y="122042"/>
                    <a:pt x="43087" y="117567"/>
                  </a:cubicBezTo>
                </a:path>
              </a:pathLst>
            </a:custGeom>
            <a:no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4"/>
            <p:cNvSpPr/>
            <p:nvPr/>
          </p:nvSpPr>
          <p:spPr>
            <a:xfrm>
              <a:off x="297673" y="2532991"/>
              <a:ext cx="2304181" cy="2428099"/>
            </a:xfrm>
            <a:prstGeom prst="roundRect">
              <a:avLst>
                <a:gd fmla="val 16667" name="adj"/>
              </a:avLst>
            </a:prstGeom>
            <a:solidFill>
              <a:schemeClr val="accent4"/>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4"/>
            <p:cNvSpPr txBox="1"/>
            <p:nvPr/>
          </p:nvSpPr>
          <p:spPr>
            <a:xfrm>
              <a:off x="410154" y="2645472"/>
              <a:ext cx="2079219" cy="2203137"/>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ru-KZ" sz="1200" u="none" cap="none" strike="noStrike">
                  <a:solidFill>
                    <a:schemeClr val="lt1"/>
                  </a:solidFill>
                  <a:latin typeface="Arial"/>
                  <a:ea typeface="Arial"/>
                  <a:cs typeface="Arial"/>
                  <a:sym typeface="Arial"/>
                </a:rPr>
                <a:t>Договор может ограничивать сумму и срок вклада, а иногда и минимальную/максимальную сумму внесения денег на счет. Если вкладчик снимает деньги раньше планового окончания срока договора, то он расторгает договор с банком и может потерять часть или всю прибыль.</a:t>
              </a:r>
              <a:endParaRPr b="0" i="0" sz="1200" u="none" cap="none" strike="noStrike">
                <a:solidFill>
                  <a:schemeClr val="lt1"/>
                </a:solidFill>
                <a:latin typeface="Arial"/>
                <a:ea typeface="Arial"/>
                <a:cs typeface="Arial"/>
                <a:sym typeface="Arial"/>
              </a:endParaRPr>
            </a:p>
          </p:txBody>
        </p:sp>
        <p:sp>
          <p:nvSpPr>
            <p:cNvPr id="212" name="Google Shape;212;p14"/>
            <p:cNvSpPr/>
            <p:nvPr/>
          </p:nvSpPr>
          <p:spPr>
            <a:xfrm>
              <a:off x="1182340" y="748246"/>
              <a:ext cx="3995564" cy="3995564"/>
            </a:xfrm>
            <a:custGeom>
              <a:rect b="b" l="l" r="r" t="t"/>
              <a:pathLst>
                <a:path extrusionOk="0" h="120000" w="120000">
                  <a:moveTo>
                    <a:pt x="398" y="53104"/>
                  </a:moveTo>
                  <a:lnTo>
                    <a:pt x="398" y="53104"/>
                  </a:lnTo>
                  <a:cubicBezTo>
                    <a:pt x="2371" y="36056"/>
                    <a:pt x="11549" y="20669"/>
                    <a:pt x="25612" y="10833"/>
                  </a:cubicBezTo>
                </a:path>
              </a:pathLst>
            </a:custGeom>
            <a:noFill/>
            <a:ln cap="flat" cmpd="sng" w="9525">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213" name="Google Shape;213;p14"/>
          <p:cNvPicPr preferRelativeResize="0"/>
          <p:nvPr/>
        </p:nvPicPr>
        <p:blipFill>
          <a:blip r:embed="rId3">
            <a:alphaModFix/>
          </a:blip>
          <a:stretch>
            <a:fillRect/>
          </a:stretch>
        </p:blipFill>
        <p:spPr>
          <a:xfrm>
            <a:off x="371475" y="536025"/>
            <a:ext cx="2973175" cy="2850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g6fb6f1db225497d3_0"/>
          <p:cNvSpPr txBox="1"/>
          <p:nvPr/>
        </p:nvSpPr>
        <p:spPr>
          <a:xfrm>
            <a:off x="2763795" y="335860"/>
            <a:ext cx="5778600" cy="1261854"/>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0" i="0" lang="ru-KZ" sz="2800" u="none" cap="none" strike="noStrike">
                <a:solidFill>
                  <a:srgbClr val="0070C0"/>
                </a:solidFill>
                <a:latin typeface="Times New Roman"/>
                <a:ea typeface="Times New Roman"/>
                <a:cs typeface="Times New Roman"/>
                <a:sym typeface="Times New Roman"/>
              </a:rPr>
              <a:t>Сложный процент — что это такое?</a:t>
            </a:r>
            <a:endParaRPr b="0" i="0" sz="2800" u="none" cap="none" strike="noStrike">
              <a:solidFill>
                <a:srgbClr val="0070C0"/>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2800"/>
              <a:buFont typeface="Arial"/>
              <a:buNone/>
            </a:pPr>
            <a:r>
              <a:t/>
            </a:r>
            <a:endParaRPr b="0" i="0" sz="2800" u="none" cap="none" strike="noStrike">
              <a:solidFill>
                <a:srgbClr val="0070C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3" name="Google Shape;93;g6fb6f1db225497d3_0"/>
          <p:cNvGrpSpPr/>
          <p:nvPr/>
        </p:nvGrpSpPr>
        <p:grpSpPr>
          <a:xfrm>
            <a:off x="3022774" y="1670008"/>
            <a:ext cx="6262813" cy="4725985"/>
            <a:chOff x="116362" y="-72294"/>
            <a:chExt cx="6262813" cy="4725985"/>
          </a:xfrm>
        </p:grpSpPr>
        <p:sp>
          <p:nvSpPr>
            <p:cNvPr id="94" name="Google Shape;94;g6fb6f1db225497d3_0"/>
            <p:cNvSpPr/>
            <p:nvPr/>
          </p:nvSpPr>
          <p:spPr>
            <a:xfrm>
              <a:off x="116362" y="-72294"/>
              <a:ext cx="5422299" cy="1663596"/>
            </a:xfrm>
            <a:prstGeom prst="roundRect">
              <a:avLst>
                <a:gd fmla="val 10000"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g6fb6f1db225497d3_0"/>
            <p:cNvSpPr txBox="1"/>
            <p:nvPr/>
          </p:nvSpPr>
          <p:spPr>
            <a:xfrm>
              <a:off x="165087" y="-23569"/>
              <a:ext cx="3922254" cy="1566146"/>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rgbClr val="000000"/>
                </a:buClr>
                <a:buSzPts val="1400"/>
                <a:buFont typeface="Arial"/>
                <a:buNone/>
              </a:pPr>
              <a:r>
                <a:rPr b="0" i="0" lang="ru-KZ" sz="1400" u="none" cap="none" strike="noStrike">
                  <a:solidFill>
                    <a:schemeClr val="lt1"/>
                  </a:solidFill>
                  <a:latin typeface="Arial"/>
                  <a:ea typeface="Arial"/>
                  <a:cs typeface="Arial"/>
                  <a:sym typeface="Arial"/>
                </a:rPr>
                <a:t>Сложный процент (капитализация процентов) — это начисление процентов не только на первоначальную сумму, но и на проценты, начисленные за прошедшие периоды времени. Иными словами, это постепенное присоединение накопленных процентов к основной сумме для дальнейшего начисления процентов</a:t>
              </a:r>
              <a:r>
                <a:rPr b="0" i="0" lang="ru-KZ" sz="1200" u="none" cap="none" strike="noStrike">
                  <a:solidFill>
                    <a:schemeClr val="lt1"/>
                  </a:solidFill>
                  <a:latin typeface="Arial"/>
                  <a:ea typeface="Arial"/>
                  <a:cs typeface="Arial"/>
                  <a:sym typeface="Arial"/>
                </a:rPr>
                <a:t>.</a:t>
              </a:r>
              <a:endParaRPr b="0" i="0" sz="1200" u="none" cap="none" strike="noStrike">
                <a:solidFill>
                  <a:schemeClr val="lt1"/>
                </a:solidFill>
                <a:latin typeface="Arial"/>
                <a:ea typeface="Arial"/>
                <a:cs typeface="Arial"/>
                <a:sym typeface="Arial"/>
              </a:endParaRPr>
            </a:p>
          </p:txBody>
        </p:sp>
        <p:sp>
          <p:nvSpPr>
            <p:cNvPr id="96" name="Google Shape;96;g6fb6f1db225497d3_0"/>
            <p:cNvSpPr/>
            <p:nvPr/>
          </p:nvSpPr>
          <p:spPr>
            <a:xfrm>
              <a:off x="478438" y="1675783"/>
              <a:ext cx="5422299" cy="1374419"/>
            </a:xfrm>
            <a:prstGeom prst="roundRect">
              <a:avLst>
                <a:gd fmla="val 10000"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g6fb6f1db225497d3_0"/>
            <p:cNvSpPr txBox="1"/>
            <p:nvPr/>
          </p:nvSpPr>
          <p:spPr>
            <a:xfrm>
              <a:off x="518693" y="1716038"/>
              <a:ext cx="3969978" cy="1293909"/>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rgbClr val="000000"/>
                </a:buClr>
                <a:buSzPts val="1400"/>
                <a:buFont typeface="Arial"/>
                <a:buNone/>
              </a:pPr>
              <a:r>
                <a:rPr b="0" i="0" lang="ru-KZ" sz="1400" u="none" cap="none" strike="noStrike">
                  <a:solidFill>
                    <a:schemeClr val="lt1"/>
                  </a:solidFill>
                  <a:latin typeface="Arial"/>
                  <a:ea typeface="Arial"/>
                  <a:cs typeface="Arial"/>
                  <a:sym typeface="Arial"/>
                </a:rPr>
                <a:t>В свою очередь, простой процент — это начисление процента только на первоначальную сумму.</a:t>
              </a:r>
              <a:endParaRPr b="0" i="0" sz="1400" u="none" cap="none" strike="noStrike">
                <a:solidFill>
                  <a:schemeClr val="lt1"/>
                </a:solidFill>
                <a:latin typeface="Arial"/>
                <a:ea typeface="Arial"/>
                <a:cs typeface="Arial"/>
                <a:sym typeface="Arial"/>
              </a:endParaRPr>
            </a:p>
          </p:txBody>
        </p:sp>
        <p:sp>
          <p:nvSpPr>
            <p:cNvPr id="98" name="Google Shape;98;g6fb6f1db225497d3_0"/>
            <p:cNvSpPr/>
            <p:nvPr/>
          </p:nvSpPr>
          <p:spPr>
            <a:xfrm>
              <a:off x="956876" y="3279272"/>
              <a:ext cx="5422299" cy="1374419"/>
            </a:xfrm>
            <a:prstGeom prst="roundRect">
              <a:avLst>
                <a:gd fmla="val 10000"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g6fb6f1db225497d3_0"/>
            <p:cNvSpPr txBox="1"/>
            <p:nvPr/>
          </p:nvSpPr>
          <p:spPr>
            <a:xfrm>
              <a:off x="997131" y="3319527"/>
              <a:ext cx="3969978" cy="1293909"/>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rgbClr val="000000"/>
                </a:buClr>
                <a:buSzPts val="1400"/>
                <a:buFont typeface="Arial"/>
                <a:buNone/>
              </a:pPr>
              <a:r>
                <a:rPr b="0" i="0" lang="ru-KZ" sz="1400" u="none" cap="none" strike="noStrike">
                  <a:solidFill>
                    <a:schemeClr val="lt1"/>
                  </a:solidFill>
                  <a:latin typeface="Arial"/>
                  <a:ea typeface="Arial"/>
                  <a:cs typeface="Arial"/>
                  <a:sym typeface="Arial"/>
                </a:rPr>
                <a:t>Понятие «сложный процент» часто применяется при размещении денежных средств на банковский вклад или накопительный счет. Капитализация процентов позволяет увеличить итоговую доходность вклада или накопительного счета.</a:t>
              </a:r>
              <a:endParaRPr b="0" i="0" sz="1400" u="none" cap="none" strike="noStrike">
                <a:solidFill>
                  <a:schemeClr val="lt1"/>
                </a:solidFill>
                <a:latin typeface="Arial"/>
                <a:ea typeface="Arial"/>
                <a:cs typeface="Arial"/>
                <a:sym typeface="Arial"/>
              </a:endParaRPr>
            </a:p>
          </p:txBody>
        </p:sp>
        <p:sp>
          <p:nvSpPr>
            <p:cNvPr id="100" name="Google Shape;100;g6fb6f1db225497d3_0"/>
            <p:cNvSpPr/>
            <p:nvPr/>
          </p:nvSpPr>
          <p:spPr>
            <a:xfrm>
              <a:off x="4528927" y="1114562"/>
              <a:ext cx="893372" cy="893372"/>
            </a:xfrm>
            <a:prstGeom prst="downArrow">
              <a:avLst>
                <a:gd fmla="val 55000" name="adj1"/>
                <a:gd fmla="val 45000" name="adj2"/>
              </a:avLst>
            </a:prstGeom>
            <a:solidFill>
              <a:srgbClr val="CCD3EA">
                <a:alpha val="89803"/>
              </a:srgbClr>
            </a:solidFill>
            <a:ln cap="flat" cmpd="sng" w="25400">
              <a:solidFill>
                <a:srgbClr val="CCD3EA">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g6fb6f1db225497d3_0"/>
            <p:cNvSpPr txBox="1"/>
            <p:nvPr/>
          </p:nvSpPr>
          <p:spPr>
            <a:xfrm>
              <a:off x="4729936" y="1114562"/>
              <a:ext cx="491354" cy="672262"/>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3600"/>
                <a:buFont typeface="Arial"/>
                <a:buNone/>
              </a:pPr>
              <a:r>
                <a:t/>
              </a:r>
              <a:endParaRPr b="0" i="0" sz="3600" u="none" cap="none" strike="noStrike">
                <a:solidFill>
                  <a:srgbClr val="000000"/>
                </a:solidFill>
                <a:latin typeface="Arial"/>
                <a:ea typeface="Arial"/>
                <a:cs typeface="Arial"/>
                <a:sym typeface="Arial"/>
              </a:endParaRPr>
            </a:p>
          </p:txBody>
        </p:sp>
        <p:sp>
          <p:nvSpPr>
            <p:cNvPr id="102" name="Google Shape;102;g6fb6f1db225497d3_0"/>
            <p:cNvSpPr/>
            <p:nvPr/>
          </p:nvSpPr>
          <p:spPr>
            <a:xfrm>
              <a:off x="5007365" y="2708888"/>
              <a:ext cx="893372" cy="893372"/>
            </a:xfrm>
            <a:prstGeom prst="downArrow">
              <a:avLst>
                <a:gd fmla="val 55000" name="adj1"/>
                <a:gd fmla="val 45000" name="adj2"/>
              </a:avLst>
            </a:prstGeom>
            <a:solidFill>
              <a:srgbClr val="CCD3EA">
                <a:alpha val="89803"/>
              </a:srgbClr>
            </a:solidFill>
            <a:ln cap="flat" cmpd="sng" w="25400">
              <a:solidFill>
                <a:srgbClr val="CCD3EA">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g6fb6f1db225497d3_0"/>
            <p:cNvSpPr txBox="1"/>
            <p:nvPr/>
          </p:nvSpPr>
          <p:spPr>
            <a:xfrm>
              <a:off x="5208374" y="2708888"/>
              <a:ext cx="491354" cy="672262"/>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3600"/>
                <a:buFont typeface="Arial"/>
                <a:buNone/>
              </a:pPr>
              <a:r>
                <a:t/>
              </a:r>
              <a:endParaRPr b="0" i="0" sz="3600" u="none" cap="none" strike="noStrike">
                <a:solidFill>
                  <a:srgbClr val="000000"/>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pic>
        <p:nvPicPr>
          <p:cNvPr id="108" name="Google Shape;108;g6fb6f1db225497d3_5"/>
          <p:cNvPicPr preferRelativeResize="0"/>
          <p:nvPr/>
        </p:nvPicPr>
        <p:blipFill rotWithShape="1">
          <a:blip r:embed="rId3">
            <a:alphaModFix/>
          </a:blip>
          <a:srcRect b="0" l="0" r="0" t="0"/>
          <a:stretch/>
        </p:blipFill>
        <p:spPr>
          <a:xfrm>
            <a:off x="2832488" y="2718800"/>
            <a:ext cx="6527024" cy="727425"/>
          </a:xfrm>
          <a:prstGeom prst="rect">
            <a:avLst/>
          </a:prstGeom>
          <a:noFill/>
          <a:ln>
            <a:noFill/>
          </a:ln>
        </p:spPr>
      </p:pic>
      <p:sp>
        <p:nvSpPr>
          <p:cNvPr id="109" name="Google Shape;109;g6fb6f1db225497d3_5"/>
          <p:cNvSpPr txBox="1"/>
          <p:nvPr/>
        </p:nvSpPr>
        <p:spPr>
          <a:xfrm>
            <a:off x="4093436" y="3816228"/>
            <a:ext cx="3000000" cy="461635"/>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ru-KZ" sz="1800" u="none" cap="none" strike="noStrike">
                <a:solidFill>
                  <a:srgbClr val="0070C0"/>
                </a:solidFill>
                <a:latin typeface="Times New Roman"/>
                <a:ea typeface="Times New Roman"/>
                <a:cs typeface="Times New Roman"/>
                <a:sym typeface="Times New Roman"/>
              </a:rPr>
              <a:t>Проценты за этот срок:</a:t>
            </a:r>
            <a:endParaRPr b="0" i="0" sz="1800" u="none" cap="none" strike="noStrike">
              <a:solidFill>
                <a:srgbClr val="0070C0"/>
              </a:solidFill>
              <a:latin typeface="Times New Roman"/>
              <a:ea typeface="Times New Roman"/>
              <a:cs typeface="Times New Roman"/>
              <a:sym typeface="Times New Roman"/>
            </a:endParaRPr>
          </a:p>
        </p:txBody>
      </p:sp>
      <p:pic>
        <p:nvPicPr>
          <p:cNvPr id="110" name="Google Shape;110;g6fb6f1db225497d3_5"/>
          <p:cNvPicPr preferRelativeResize="0"/>
          <p:nvPr/>
        </p:nvPicPr>
        <p:blipFill rotWithShape="1">
          <a:blip r:embed="rId4">
            <a:alphaModFix/>
          </a:blip>
          <a:srcRect b="0" l="0" r="0" t="0"/>
          <a:stretch/>
        </p:blipFill>
        <p:spPr>
          <a:xfrm>
            <a:off x="2409727" y="4360727"/>
            <a:ext cx="6526999" cy="727425"/>
          </a:xfrm>
          <a:prstGeom prst="rect">
            <a:avLst/>
          </a:prstGeom>
          <a:noFill/>
          <a:ln>
            <a:noFill/>
          </a:ln>
        </p:spPr>
      </p:pic>
      <p:sp>
        <p:nvSpPr>
          <p:cNvPr id="111" name="Google Shape;111;g6fb6f1db225497d3_5"/>
          <p:cNvSpPr/>
          <p:nvPr/>
        </p:nvSpPr>
        <p:spPr>
          <a:xfrm>
            <a:off x="1853514" y="321276"/>
            <a:ext cx="7006281" cy="2397524"/>
          </a:xfrm>
          <a:prstGeom prst="roundRect">
            <a:avLst>
              <a:gd fmla="val 16667" name="adj"/>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ru-KZ" sz="1400" u="none" cap="none" strike="noStrike">
                <a:solidFill>
                  <a:schemeClr val="dk1"/>
                </a:solidFill>
                <a:latin typeface="Arial"/>
                <a:ea typeface="Arial"/>
                <a:cs typeface="Arial"/>
                <a:sym typeface="Arial"/>
              </a:rPr>
              <a:t>     В конце первого года проценты равны величине Рі, а наращенная сумма составит P +Pi = Р(1 +i). К концу второго года она достигнет величины P(1 +i) + P(1 + i)i = P(1 + i) и т.д. В конце п-го года наращенная сумма будет равна</a:t>
            </a:r>
            <a:endParaRPr/>
          </a:p>
        </p:txBody>
      </p:sp>
      <p:sp>
        <p:nvSpPr>
          <p:cNvPr id="112" name="Google Shape;112;g6fb6f1db225497d3_5"/>
          <p:cNvSpPr txBox="1"/>
          <p:nvPr/>
        </p:nvSpPr>
        <p:spPr>
          <a:xfrm>
            <a:off x="2199503" y="667265"/>
            <a:ext cx="6288397" cy="95410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ru-KZ" sz="1400" u="none" cap="none" strike="noStrike">
                <a:solidFill>
                  <a:srgbClr val="000000"/>
                </a:solidFill>
                <a:latin typeface="Arial"/>
                <a:ea typeface="Arial"/>
                <a:cs typeface="Arial"/>
                <a:sym typeface="Arial"/>
              </a:rPr>
              <a:t>Если проценты не выплачиваются сразу после их начисления, а присоеди- няются к сумме долга, применяют сложные проценты. Присоединение начисленных процентов к сумме базы начисления называют капитализацией про- центов.</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g6fb6f1db225497d3_16"/>
          <p:cNvSpPr/>
          <p:nvPr/>
        </p:nvSpPr>
        <p:spPr>
          <a:xfrm>
            <a:off x="1853513" y="197708"/>
            <a:ext cx="7463482" cy="6455063"/>
          </a:xfrm>
          <a:prstGeom prst="ellipse">
            <a:avLst/>
          </a:prstGeom>
          <a:solidFill>
            <a:schemeClr val="lt1"/>
          </a:solidFill>
          <a:ln cap="flat" cmpd="sng" w="25400">
            <a:solidFill>
              <a:schemeClr val="accent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118" name="Google Shape;118;g6fb6f1db225497d3_16"/>
          <p:cNvSpPr txBox="1"/>
          <p:nvPr/>
        </p:nvSpPr>
        <p:spPr>
          <a:xfrm>
            <a:off x="3398108" y="716692"/>
            <a:ext cx="4423719" cy="5389964"/>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800"/>
              <a:buFont typeface="Arial"/>
              <a:buNone/>
            </a:pPr>
            <a:r>
              <a:rPr b="0" i="0" lang="ru-KZ" sz="1800" u="none" cap="none" strike="noStrike">
                <a:solidFill>
                  <a:srgbClr val="000000"/>
                </a:solidFill>
                <a:latin typeface="Times New Roman"/>
                <a:ea typeface="Times New Roman"/>
                <a:cs typeface="Times New Roman"/>
                <a:sym typeface="Times New Roman"/>
              </a:rPr>
              <a:t>Сложный процент пересчитывается для каждого процентного периода по основной сумме и начисленным процентам. Расчёт можно произвести таким образом:</a:t>
            </a:r>
            <a:endParaRPr/>
          </a:p>
          <a:p>
            <a:pPr indent="-285750" lvl="0" marL="285750" marR="0" rtl="0" algn="just">
              <a:lnSpc>
                <a:spcPct val="100000"/>
              </a:lnSpc>
              <a:spcBef>
                <a:spcPts val="0"/>
              </a:spcBef>
              <a:spcAft>
                <a:spcPts val="0"/>
              </a:spcAft>
              <a:buClr>
                <a:srgbClr val="000000"/>
              </a:buClr>
              <a:buSzPts val="1800"/>
              <a:buFont typeface="Arial"/>
              <a:buChar char="•"/>
            </a:pPr>
            <a:r>
              <a:rPr b="0" i="0" lang="ru-KZ" sz="1800" u="none" cap="none" strike="noStrike">
                <a:solidFill>
                  <a:srgbClr val="000000"/>
                </a:solidFill>
                <a:latin typeface="Times New Roman"/>
                <a:ea typeface="Times New Roman"/>
                <a:cs typeface="Times New Roman"/>
                <a:sym typeface="Times New Roman"/>
              </a:rPr>
              <a:t>Предположим, вы вносите 1000 тенге под 10%. Это означает, что к концу первого года сумма депозита составит 1 100 тенге</a:t>
            </a:r>
            <a:endParaRPr/>
          </a:p>
          <a:p>
            <a:pPr indent="-285750" lvl="0" marL="285750" marR="0" rtl="0" algn="just">
              <a:lnSpc>
                <a:spcPct val="100000"/>
              </a:lnSpc>
              <a:spcBef>
                <a:spcPts val="0"/>
              </a:spcBef>
              <a:spcAft>
                <a:spcPts val="0"/>
              </a:spcAft>
              <a:buClr>
                <a:srgbClr val="000000"/>
              </a:buClr>
              <a:buSzPts val="1800"/>
              <a:buFont typeface="Arial"/>
              <a:buChar char="•"/>
            </a:pPr>
            <a:r>
              <a:rPr b="0" i="0" lang="ru-KZ" sz="1800" u="none" cap="none" strike="noStrike">
                <a:solidFill>
                  <a:srgbClr val="000000"/>
                </a:solidFill>
                <a:latin typeface="Times New Roman"/>
                <a:ea typeface="Times New Roman"/>
                <a:cs typeface="Times New Roman"/>
                <a:sym typeface="Times New Roman"/>
              </a:rPr>
              <a:t>Во второй год рассчитывается 10% от суммы вклада, или 1100 тенге, что означает, что вы уже заработали 110 тенге</a:t>
            </a:r>
            <a:endParaRPr/>
          </a:p>
          <a:p>
            <a:pPr indent="-285750" lvl="0" marL="285750" marR="0" rtl="0" algn="just">
              <a:lnSpc>
                <a:spcPct val="100000"/>
              </a:lnSpc>
              <a:spcBef>
                <a:spcPts val="0"/>
              </a:spcBef>
              <a:spcAft>
                <a:spcPts val="0"/>
              </a:spcAft>
              <a:buClr>
                <a:srgbClr val="000000"/>
              </a:buClr>
              <a:buSzPts val="1800"/>
              <a:buFont typeface="Arial"/>
              <a:buChar char="•"/>
            </a:pPr>
            <a:r>
              <a:rPr b="0" i="0" lang="ru-KZ" sz="1800" u="none" cap="none" strike="noStrike">
                <a:solidFill>
                  <a:srgbClr val="000000"/>
                </a:solidFill>
                <a:latin typeface="Times New Roman"/>
                <a:ea typeface="Times New Roman"/>
                <a:cs typeface="Times New Roman"/>
                <a:sym typeface="Times New Roman"/>
              </a:rPr>
              <a:t>В третий год 10% от доступной суммы будет пересчитано до 121 тенге в год</a:t>
            </a:r>
            <a:endParaRPr/>
          </a:p>
          <a:p>
            <a:pPr indent="0" lvl="0" marL="0" marR="0" rtl="0" algn="just">
              <a:lnSpc>
                <a:spcPct val="100000"/>
              </a:lnSpc>
              <a:spcBef>
                <a:spcPts val="0"/>
              </a:spcBef>
              <a:spcAft>
                <a:spcPts val="0"/>
              </a:spcAft>
              <a:buClr>
                <a:srgbClr val="000000"/>
              </a:buClr>
              <a:buSzPts val="1800"/>
              <a:buFont typeface="Arial"/>
              <a:buNone/>
            </a:pPr>
            <a:r>
              <a:rPr b="0" i="0" lang="ru-KZ" sz="1800" u="none" cap="none" strike="noStrike">
                <a:solidFill>
                  <a:srgbClr val="000000"/>
                </a:solidFill>
                <a:latin typeface="Times New Roman"/>
                <a:ea typeface="Times New Roman"/>
                <a:cs typeface="Times New Roman"/>
                <a:sym typeface="Times New Roman"/>
              </a:rPr>
              <a:t>Таким образом, вы заработали в общей сложности 331 тенге за три года, а это значит, что вы заработали гораздо больше со сложными процентами, чем с простыми процентами за тот же период</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pSp>
        <p:nvGrpSpPr>
          <p:cNvPr id="123" name="Google Shape;123;g6fb6f1db225497d3_21"/>
          <p:cNvGrpSpPr/>
          <p:nvPr/>
        </p:nvGrpSpPr>
        <p:grpSpPr>
          <a:xfrm>
            <a:off x="2470879" y="984249"/>
            <a:ext cx="4594851" cy="3995523"/>
            <a:chOff x="1126797" y="0"/>
            <a:chExt cx="4594851" cy="3995523"/>
          </a:xfrm>
        </p:grpSpPr>
        <p:sp>
          <p:nvSpPr>
            <p:cNvPr id="124" name="Google Shape;124;g6fb6f1db225497d3_21"/>
            <p:cNvSpPr/>
            <p:nvPr/>
          </p:nvSpPr>
          <p:spPr>
            <a:xfrm>
              <a:off x="1126797" y="0"/>
              <a:ext cx="3995523" cy="3995523"/>
            </a:xfrm>
            <a:prstGeom prst="triangle">
              <a:avLst>
                <a:gd fmla="val 50000" name="adj"/>
              </a:avLst>
            </a:prstGeom>
            <a:solidFill>
              <a:schemeClr val="lt1"/>
            </a:solidFill>
            <a:ln cap="flat" cmpd="sng" w="25400">
              <a:solidFill>
                <a:srgbClr val="3A66B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g6fb6f1db225497d3_21"/>
            <p:cNvSpPr/>
            <p:nvPr/>
          </p:nvSpPr>
          <p:spPr>
            <a:xfrm>
              <a:off x="3124559" y="399942"/>
              <a:ext cx="2597089" cy="1420283"/>
            </a:xfrm>
            <a:prstGeom prst="roundRect">
              <a:avLst>
                <a:gd fmla="val 16667" name="adj"/>
              </a:avLst>
            </a:prstGeom>
            <a:solidFill>
              <a:srgbClr val="CCD3EA">
                <a:alpha val="89803"/>
              </a:srgbClr>
            </a:solidFill>
            <a:ln cap="flat" cmpd="sng" w="25400">
              <a:solidFill>
                <a:srgbClr val="4372C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g6fb6f1db225497d3_21"/>
            <p:cNvSpPr txBox="1"/>
            <p:nvPr/>
          </p:nvSpPr>
          <p:spPr>
            <a:xfrm>
              <a:off x="3193892" y="469275"/>
              <a:ext cx="2458423" cy="1281617"/>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Clr>
                  <a:srgbClr val="000000"/>
                </a:buClr>
                <a:buSzPts val="1100"/>
                <a:buFont typeface="Arial"/>
                <a:buNone/>
              </a:pPr>
              <a:r>
                <a:rPr b="0" i="0" lang="ru-KZ" sz="1100" u="none" cap="none" strike="noStrike">
                  <a:solidFill>
                    <a:srgbClr val="000000"/>
                  </a:solidFill>
                  <a:latin typeface="Arial"/>
                  <a:ea typeface="Arial"/>
                  <a:cs typeface="Arial"/>
                  <a:sym typeface="Arial"/>
                </a:rPr>
                <a:t>Чем дольше вы вносите деньги и чем стабильнее ваша процентная ставка, тем более выгодными будут ваши инвестиции. Тем не менее, было бы также целесообразно рассмотреть потенциальные дополнительные расходы.</a:t>
              </a:r>
              <a:endParaRPr b="0" i="0" sz="1100" u="none" cap="none" strike="noStrike">
                <a:solidFill>
                  <a:srgbClr val="000000"/>
                </a:solidFill>
                <a:latin typeface="Arial"/>
                <a:ea typeface="Arial"/>
                <a:cs typeface="Arial"/>
                <a:sym typeface="Arial"/>
              </a:endParaRPr>
            </a:p>
          </p:txBody>
        </p:sp>
        <p:sp>
          <p:nvSpPr>
            <p:cNvPr id="127" name="Google Shape;127;g6fb6f1db225497d3_21"/>
            <p:cNvSpPr/>
            <p:nvPr/>
          </p:nvSpPr>
          <p:spPr>
            <a:xfrm>
              <a:off x="3124559" y="1997761"/>
              <a:ext cx="2597089" cy="1420283"/>
            </a:xfrm>
            <a:prstGeom prst="roundRect">
              <a:avLst>
                <a:gd fmla="val 16667" name="adj"/>
              </a:avLst>
            </a:prstGeom>
            <a:solidFill>
              <a:srgbClr val="CCD3EA">
                <a:alpha val="89803"/>
              </a:srgbClr>
            </a:solidFill>
            <a:ln cap="flat" cmpd="sng" w="25400">
              <a:solidFill>
                <a:srgbClr val="4372C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g6fb6f1db225497d3_21"/>
            <p:cNvSpPr txBox="1"/>
            <p:nvPr/>
          </p:nvSpPr>
          <p:spPr>
            <a:xfrm>
              <a:off x="3193892" y="2067094"/>
              <a:ext cx="2458423" cy="1281617"/>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Clr>
                  <a:srgbClr val="000000"/>
                </a:buClr>
                <a:buSzPts val="1100"/>
                <a:buFont typeface="Arial"/>
                <a:buNone/>
              </a:pPr>
              <a:r>
                <a:rPr b="0" i="0" lang="ru-KZ" sz="1100" u="none" cap="none" strike="noStrike">
                  <a:solidFill>
                    <a:srgbClr val="000000"/>
                  </a:solidFill>
                  <a:latin typeface="Arial"/>
                  <a:ea typeface="Arial"/>
                  <a:cs typeface="Arial"/>
                  <a:sym typeface="Arial"/>
                </a:rPr>
                <a:t>Некоторые банки также требуют контрактные сборы или ежемесячные комиссионные за управление вашим вкладом, что может привести к получению несколько меньшей суммы.</a:t>
              </a:r>
              <a:endParaRPr b="0" i="0" sz="1100" u="none" cap="none" strike="noStrike">
                <a:solidFill>
                  <a:srgbClr val="000000"/>
                </a:solidFill>
                <a:latin typeface="Arial"/>
                <a:ea typeface="Arial"/>
                <a:cs typeface="Arial"/>
                <a:sym typeface="Arial"/>
              </a:endParaRPr>
            </a:p>
          </p:txBody>
        </p:sp>
      </p:grpSp>
      <p:pic>
        <p:nvPicPr>
          <p:cNvPr id="129" name="Google Shape;129;g6fb6f1db225497d3_21"/>
          <p:cNvPicPr preferRelativeResize="0"/>
          <p:nvPr/>
        </p:nvPicPr>
        <p:blipFill>
          <a:blip r:embed="rId3">
            <a:alphaModFix/>
          </a:blip>
          <a:stretch>
            <a:fillRect/>
          </a:stretch>
        </p:blipFill>
        <p:spPr>
          <a:xfrm>
            <a:off x="7958675" y="1513425"/>
            <a:ext cx="3608900" cy="3106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grpSp>
        <p:nvGrpSpPr>
          <p:cNvPr id="134" name="Google Shape;134;g6fb6f1db225497d3_26"/>
          <p:cNvGrpSpPr/>
          <p:nvPr/>
        </p:nvGrpSpPr>
        <p:grpSpPr>
          <a:xfrm>
            <a:off x="1418166" y="668605"/>
            <a:ext cx="5725500" cy="4535280"/>
            <a:chOff x="0" y="23022"/>
            <a:chExt cx="5725500" cy="4535280"/>
          </a:xfrm>
        </p:grpSpPr>
        <p:sp>
          <p:nvSpPr>
            <p:cNvPr id="135" name="Google Shape;135;g6fb6f1db225497d3_26"/>
            <p:cNvSpPr/>
            <p:nvPr/>
          </p:nvSpPr>
          <p:spPr>
            <a:xfrm>
              <a:off x="0" y="2302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g6fb6f1db225497d3_26"/>
            <p:cNvSpPr txBox="1"/>
            <p:nvPr/>
          </p:nvSpPr>
          <p:spPr>
            <a:xfrm>
              <a:off x="29700" y="5272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Расчет сложного процента</a:t>
              </a:r>
              <a:endParaRPr b="0" i="0" sz="1600" u="none" cap="none" strike="noStrike">
                <a:solidFill>
                  <a:schemeClr val="lt1"/>
                </a:solidFill>
                <a:latin typeface="Arial"/>
                <a:ea typeface="Arial"/>
                <a:cs typeface="Arial"/>
                <a:sym typeface="Arial"/>
              </a:endParaRPr>
            </a:p>
          </p:txBody>
        </p:sp>
        <p:sp>
          <p:nvSpPr>
            <p:cNvPr id="137" name="Google Shape;137;g6fb6f1db225497d3_26"/>
            <p:cNvSpPr/>
            <p:nvPr/>
          </p:nvSpPr>
          <p:spPr>
            <a:xfrm>
              <a:off x="0" y="67750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g6fb6f1db225497d3_26"/>
            <p:cNvSpPr txBox="1"/>
            <p:nvPr/>
          </p:nvSpPr>
          <p:spPr>
            <a:xfrm>
              <a:off x="29700" y="70720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Сложный процент можно легко рассчитать по следующей формуле:</a:t>
              </a:r>
              <a:endParaRPr b="0" i="0" sz="1600" u="none" cap="none" strike="noStrike">
                <a:solidFill>
                  <a:schemeClr val="lt1"/>
                </a:solidFill>
                <a:latin typeface="Arial"/>
                <a:ea typeface="Arial"/>
                <a:cs typeface="Arial"/>
                <a:sym typeface="Arial"/>
              </a:endParaRPr>
            </a:p>
          </p:txBody>
        </p:sp>
        <p:sp>
          <p:nvSpPr>
            <p:cNvPr id="139" name="Google Shape;139;g6fb6f1db225497d3_26"/>
            <p:cNvSpPr/>
            <p:nvPr/>
          </p:nvSpPr>
          <p:spPr>
            <a:xfrm>
              <a:off x="0" y="133198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g6fb6f1db225497d3_26"/>
            <p:cNvSpPr txBox="1"/>
            <p:nvPr/>
          </p:nvSpPr>
          <p:spPr>
            <a:xfrm>
              <a:off x="29700" y="136168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K (t) = k (0) x (1 + p) t</a:t>
              </a:r>
              <a:endParaRPr b="0" i="0" sz="1600" u="none" cap="none" strike="noStrike">
                <a:solidFill>
                  <a:schemeClr val="lt1"/>
                </a:solidFill>
                <a:latin typeface="Arial"/>
                <a:ea typeface="Arial"/>
                <a:cs typeface="Arial"/>
                <a:sym typeface="Arial"/>
              </a:endParaRPr>
            </a:p>
          </p:txBody>
        </p:sp>
        <p:sp>
          <p:nvSpPr>
            <p:cNvPr id="141" name="Google Shape;141;g6fb6f1db225497d3_26"/>
            <p:cNvSpPr/>
            <p:nvPr/>
          </p:nvSpPr>
          <p:spPr>
            <a:xfrm>
              <a:off x="0" y="198646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g6fb6f1db225497d3_26"/>
            <p:cNvSpPr txBox="1"/>
            <p:nvPr/>
          </p:nvSpPr>
          <p:spPr>
            <a:xfrm>
              <a:off x="29700" y="201616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K (t) – окончательная сумма в конце периода депозита</a:t>
              </a:r>
              <a:endParaRPr b="0" i="0" sz="1600" u="none" cap="none" strike="noStrike">
                <a:solidFill>
                  <a:schemeClr val="lt1"/>
                </a:solidFill>
                <a:latin typeface="Arial"/>
                <a:ea typeface="Arial"/>
                <a:cs typeface="Arial"/>
                <a:sym typeface="Arial"/>
              </a:endParaRPr>
            </a:p>
          </p:txBody>
        </p:sp>
        <p:sp>
          <p:nvSpPr>
            <p:cNvPr id="143" name="Google Shape;143;g6fb6f1db225497d3_26"/>
            <p:cNvSpPr/>
            <p:nvPr/>
          </p:nvSpPr>
          <p:spPr>
            <a:xfrm>
              <a:off x="0" y="264094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g6fb6f1db225497d3_26"/>
            <p:cNvSpPr txBox="1"/>
            <p:nvPr/>
          </p:nvSpPr>
          <p:spPr>
            <a:xfrm>
              <a:off x="29700" y="267064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k (0) – сумма, которую вы изначально внесли</a:t>
              </a:r>
              <a:endParaRPr b="0" i="0" sz="1600" u="none" cap="none" strike="noStrike">
                <a:solidFill>
                  <a:schemeClr val="lt1"/>
                </a:solidFill>
                <a:latin typeface="Arial"/>
                <a:ea typeface="Arial"/>
                <a:cs typeface="Arial"/>
                <a:sym typeface="Arial"/>
              </a:endParaRPr>
            </a:p>
          </p:txBody>
        </p:sp>
        <p:sp>
          <p:nvSpPr>
            <p:cNvPr id="145" name="Google Shape;145;g6fb6f1db225497d3_26"/>
            <p:cNvSpPr/>
            <p:nvPr/>
          </p:nvSpPr>
          <p:spPr>
            <a:xfrm>
              <a:off x="0" y="329542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g6fb6f1db225497d3_26"/>
            <p:cNvSpPr txBox="1"/>
            <p:nvPr/>
          </p:nvSpPr>
          <p:spPr>
            <a:xfrm>
              <a:off x="29700" y="332512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р – процентная ставка. Например, 5% -ая доля должна быть отмечена как 0,05</a:t>
              </a:r>
              <a:endParaRPr b="0" i="0" sz="1600" u="none" cap="none" strike="noStrike">
                <a:solidFill>
                  <a:schemeClr val="lt1"/>
                </a:solidFill>
                <a:latin typeface="Arial"/>
                <a:ea typeface="Arial"/>
                <a:cs typeface="Arial"/>
                <a:sym typeface="Arial"/>
              </a:endParaRPr>
            </a:p>
          </p:txBody>
        </p:sp>
        <p:sp>
          <p:nvSpPr>
            <p:cNvPr id="147" name="Google Shape;147;g6fb6f1db225497d3_26"/>
            <p:cNvSpPr/>
            <p:nvPr/>
          </p:nvSpPr>
          <p:spPr>
            <a:xfrm>
              <a:off x="0" y="3949902"/>
              <a:ext cx="5725500" cy="60840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g6fb6f1db225497d3_26"/>
            <p:cNvSpPr txBox="1"/>
            <p:nvPr/>
          </p:nvSpPr>
          <p:spPr>
            <a:xfrm>
              <a:off x="29700" y="3979602"/>
              <a:ext cx="5666100" cy="549000"/>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000000"/>
                </a:buClr>
                <a:buSzPts val="1600"/>
                <a:buFont typeface="Arial"/>
                <a:buNone/>
              </a:pPr>
              <a:r>
                <a:rPr b="0" i="0" lang="ru-KZ" sz="1600" u="none" cap="none" strike="noStrike">
                  <a:solidFill>
                    <a:schemeClr val="lt1"/>
                  </a:solidFill>
                  <a:latin typeface="Arial"/>
                  <a:ea typeface="Arial"/>
                  <a:cs typeface="Arial"/>
                  <a:sym typeface="Arial"/>
                </a:rPr>
                <a:t>t – время хранения.</a:t>
              </a:r>
              <a:endParaRPr b="0" i="0" sz="1600" u="none" cap="none" strike="noStrike">
                <a:solidFill>
                  <a:schemeClr val="lt1"/>
                </a:solidFill>
                <a:latin typeface="Arial"/>
                <a:ea typeface="Arial"/>
                <a:cs typeface="Arial"/>
                <a:sym typeface="Arial"/>
              </a:endParaRPr>
            </a:p>
          </p:txBody>
        </p:sp>
      </p:grpSp>
      <p:pic>
        <p:nvPicPr>
          <p:cNvPr id="149" name="Google Shape;149;g6fb6f1db225497d3_26"/>
          <p:cNvPicPr preferRelativeResize="0"/>
          <p:nvPr/>
        </p:nvPicPr>
        <p:blipFill>
          <a:blip r:embed="rId3">
            <a:alphaModFix/>
          </a:blip>
          <a:stretch>
            <a:fillRect/>
          </a:stretch>
        </p:blipFill>
        <p:spPr>
          <a:xfrm>
            <a:off x="7296075" y="1019800"/>
            <a:ext cx="4743525" cy="34040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g6fb6f1db225497d3_31"/>
          <p:cNvSpPr txBox="1"/>
          <p:nvPr/>
        </p:nvSpPr>
        <p:spPr>
          <a:xfrm>
            <a:off x="2648407" y="499076"/>
            <a:ext cx="5979600" cy="830966"/>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0" i="0" lang="ru-KZ" sz="2800" u="none" cap="none" strike="noStrike">
                <a:solidFill>
                  <a:srgbClr val="0070C0"/>
                </a:solidFill>
                <a:latin typeface="Times New Roman"/>
                <a:ea typeface="Times New Roman"/>
                <a:cs typeface="Times New Roman"/>
                <a:sym typeface="Times New Roman"/>
              </a:rPr>
              <a:t>Пример:</a:t>
            </a:r>
            <a:endParaRPr b="0" i="0" sz="2800" u="none" cap="none" strike="noStrike">
              <a:solidFill>
                <a:srgbClr val="0070C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55" name="Google Shape;155;g6fb6f1db225497d3_31"/>
          <p:cNvGrpSpPr/>
          <p:nvPr/>
        </p:nvGrpSpPr>
        <p:grpSpPr>
          <a:xfrm>
            <a:off x="1013772" y="1851929"/>
            <a:ext cx="8200761" cy="3154139"/>
            <a:chOff x="3607" y="400815"/>
            <a:chExt cx="8200761" cy="3154139"/>
          </a:xfrm>
        </p:grpSpPr>
        <p:sp>
          <p:nvSpPr>
            <p:cNvPr id="156" name="Google Shape;156;g6fb6f1db225497d3_31"/>
            <p:cNvSpPr/>
            <p:nvPr/>
          </p:nvSpPr>
          <p:spPr>
            <a:xfrm>
              <a:off x="3607" y="400815"/>
              <a:ext cx="3154139" cy="3154139"/>
            </a:xfrm>
            <a:prstGeom prst="ellipse">
              <a:avLst/>
            </a:prstGeom>
            <a:solidFill>
              <a:srgbClr val="2BA9C4">
                <a:alpha val="4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g6fb6f1db225497d3_31"/>
            <p:cNvSpPr txBox="1"/>
            <p:nvPr/>
          </p:nvSpPr>
          <p:spPr>
            <a:xfrm>
              <a:off x="465520" y="862728"/>
              <a:ext cx="2230313" cy="2230313"/>
            </a:xfrm>
            <a:prstGeom prst="rect">
              <a:avLst/>
            </a:prstGeom>
            <a:noFill/>
            <a:ln>
              <a:noFill/>
            </a:ln>
          </p:spPr>
          <p:txBody>
            <a:bodyPr anchorCtr="0" anchor="ctr" bIns="17775" lIns="173575" spcFirstLastPara="1" rIns="173575" wrap="square" tIns="17775">
              <a:noAutofit/>
            </a:bodyPr>
            <a:lstStyle/>
            <a:p>
              <a:pPr indent="0" lvl="0" marL="0" marR="0" rtl="0" algn="ctr">
                <a:lnSpc>
                  <a:spcPct val="90000"/>
                </a:lnSpc>
                <a:spcBef>
                  <a:spcPts val="0"/>
                </a:spcBef>
                <a:spcAft>
                  <a:spcPts val="0"/>
                </a:spcAft>
                <a:buClr>
                  <a:srgbClr val="000000"/>
                </a:buClr>
                <a:buSzPts val="1400"/>
                <a:buFont typeface="Arial"/>
                <a:buNone/>
              </a:pPr>
              <a:r>
                <a:rPr b="0" i="0" lang="ru-KZ" sz="1400" u="none" cap="none" strike="noStrike">
                  <a:solidFill>
                    <a:schemeClr val="dk1"/>
                  </a:solidFill>
                  <a:latin typeface="Arial"/>
                  <a:ea typeface="Arial"/>
                  <a:cs typeface="Arial"/>
                  <a:sym typeface="Arial"/>
                </a:rPr>
                <a:t>Вы вносите 20 000 тенге на 5 лет под 3%. На эту сумму проценты следующие:</a:t>
              </a:r>
              <a:endParaRPr b="0" i="0" sz="1400" u="none" cap="none" strike="noStrike">
                <a:solidFill>
                  <a:schemeClr val="dk1"/>
                </a:solidFill>
                <a:latin typeface="Arial"/>
                <a:ea typeface="Arial"/>
                <a:cs typeface="Arial"/>
                <a:sym typeface="Arial"/>
              </a:endParaRPr>
            </a:p>
          </p:txBody>
        </p:sp>
        <p:sp>
          <p:nvSpPr>
            <p:cNvPr id="158" name="Google Shape;158;g6fb6f1db225497d3_31"/>
            <p:cNvSpPr/>
            <p:nvPr/>
          </p:nvSpPr>
          <p:spPr>
            <a:xfrm>
              <a:off x="2526918" y="400815"/>
              <a:ext cx="3154139" cy="3154139"/>
            </a:xfrm>
            <a:prstGeom prst="ellipse">
              <a:avLst/>
            </a:prstGeom>
            <a:solidFill>
              <a:schemeClr val="accent6">
                <a:alpha val="49803"/>
              </a:scheme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g6fb6f1db225497d3_31"/>
            <p:cNvSpPr txBox="1"/>
            <p:nvPr/>
          </p:nvSpPr>
          <p:spPr>
            <a:xfrm>
              <a:off x="2988831" y="862728"/>
              <a:ext cx="2230313" cy="2230313"/>
            </a:xfrm>
            <a:prstGeom prst="rect">
              <a:avLst/>
            </a:prstGeom>
            <a:noFill/>
            <a:ln>
              <a:noFill/>
            </a:ln>
          </p:spPr>
          <p:txBody>
            <a:bodyPr anchorCtr="0" anchor="ctr" bIns="17775" lIns="173575" spcFirstLastPara="1" rIns="173575" wrap="square" tIns="17775">
              <a:noAutofit/>
            </a:bodyPr>
            <a:lstStyle/>
            <a:p>
              <a:pPr indent="0" lvl="0" marL="0" marR="0" rtl="0" algn="ctr">
                <a:lnSpc>
                  <a:spcPct val="90000"/>
                </a:lnSpc>
                <a:spcBef>
                  <a:spcPts val="0"/>
                </a:spcBef>
                <a:spcAft>
                  <a:spcPts val="0"/>
                </a:spcAft>
                <a:buClr>
                  <a:srgbClr val="000000"/>
                </a:buClr>
                <a:buSzPts val="1400"/>
                <a:buFont typeface="Arial"/>
                <a:buNone/>
              </a:pPr>
              <a:r>
                <a:rPr b="0" i="0" lang="ru-KZ" sz="1400" u="none" cap="none" strike="noStrike">
                  <a:solidFill>
                    <a:schemeClr val="dk1"/>
                  </a:solidFill>
                  <a:latin typeface="Arial"/>
                  <a:ea typeface="Arial"/>
                  <a:cs typeface="Arial"/>
                  <a:sym typeface="Arial"/>
                </a:rPr>
                <a:t>K (5) = 20 000 x (1 + 0,03) 5 = 23 185,48 тенге</a:t>
              </a:r>
              <a:endParaRPr b="0" i="0" sz="1400" u="none" cap="none" strike="noStrike">
                <a:solidFill>
                  <a:schemeClr val="dk1"/>
                </a:solidFill>
                <a:latin typeface="Arial"/>
                <a:ea typeface="Arial"/>
                <a:cs typeface="Arial"/>
                <a:sym typeface="Arial"/>
              </a:endParaRPr>
            </a:p>
          </p:txBody>
        </p:sp>
        <p:sp>
          <p:nvSpPr>
            <p:cNvPr id="160" name="Google Shape;160;g6fb6f1db225497d3_31"/>
            <p:cNvSpPr/>
            <p:nvPr/>
          </p:nvSpPr>
          <p:spPr>
            <a:xfrm>
              <a:off x="5050229" y="400815"/>
              <a:ext cx="3154139" cy="3154139"/>
            </a:xfrm>
            <a:prstGeom prst="ellipse">
              <a:avLst/>
            </a:prstGeom>
            <a:solidFill>
              <a:schemeClr val="accent5">
                <a:alpha val="49803"/>
              </a:scheme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g6fb6f1db225497d3_31"/>
            <p:cNvSpPr txBox="1"/>
            <p:nvPr/>
          </p:nvSpPr>
          <p:spPr>
            <a:xfrm>
              <a:off x="5512142" y="862728"/>
              <a:ext cx="2230313" cy="2230313"/>
            </a:xfrm>
            <a:prstGeom prst="rect">
              <a:avLst/>
            </a:prstGeom>
            <a:noFill/>
            <a:ln>
              <a:noFill/>
            </a:ln>
          </p:spPr>
          <p:txBody>
            <a:bodyPr anchorCtr="0" anchor="ctr" bIns="15225" lIns="173575" spcFirstLastPara="1" rIns="173575" wrap="square" tIns="15225">
              <a:noAutofit/>
            </a:bodyPr>
            <a:lstStyle/>
            <a:p>
              <a:pPr indent="0" lvl="0" marL="0" marR="0" rtl="0" algn="ctr">
                <a:lnSpc>
                  <a:spcPct val="90000"/>
                </a:lnSpc>
                <a:spcBef>
                  <a:spcPts val="0"/>
                </a:spcBef>
                <a:spcAft>
                  <a:spcPts val="0"/>
                </a:spcAft>
                <a:buClr>
                  <a:srgbClr val="000000"/>
                </a:buClr>
                <a:buSzPts val="1200"/>
                <a:buFont typeface="Arial"/>
                <a:buNone/>
              </a:pPr>
              <a:r>
                <a:rPr b="0" i="0" lang="ru-KZ" sz="1200" u="none" cap="none" strike="noStrike">
                  <a:solidFill>
                    <a:schemeClr val="dk1"/>
                  </a:solidFill>
                  <a:latin typeface="Arial"/>
                  <a:ea typeface="Arial"/>
                  <a:cs typeface="Arial"/>
                  <a:sym typeface="Arial"/>
                </a:rPr>
                <a:t>Эта формула работает достаточно хорошо, если процентная ставка не меняется со временем, а за это время депозит не снимается. Условия депозитных вкладов в разных банках также должны быть приняты во внимание, так как некоторые из них также потребуют ежемесячную плату или комиссии, в таком случае эта формула работать не будет.</a:t>
              </a:r>
              <a:endParaRPr b="0" i="0" sz="1200" u="none" cap="none" strike="noStrike">
                <a:solidFill>
                  <a:schemeClr val="dk1"/>
                </a:solidFill>
                <a:latin typeface="Arial"/>
                <a:ea typeface="Arial"/>
                <a:cs typeface="Arial"/>
                <a:sym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g6fb6f1db225497d3_36"/>
          <p:cNvSpPr txBox="1"/>
          <p:nvPr/>
        </p:nvSpPr>
        <p:spPr>
          <a:xfrm>
            <a:off x="2586910" y="514980"/>
            <a:ext cx="5979600" cy="615523"/>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0" i="0" lang="ru-KZ" sz="2800" u="none" cap="none" strike="noStrike">
                <a:solidFill>
                  <a:srgbClr val="0070C0"/>
                </a:solidFill>
                <a:latin typeface="Times New Roman"/>
                <a:ea typeface="Times New Roman"/>
                <a:cs typeface="Times New Roman"/>
                <a:sym typeface="Times New Roman"/>
              </a:rPr>
              <a:t>Где используют сложный процент?</a:t>
            </a:r>
            <a:endParaRPr b="0" i="0" sz="2800" u="none" cap="none" strike="noStrike">
              <a:solidFill>
                <a:srgbClr val="0070C0"/>
              </a:solidFill>
              <a:latin typeface="Times New Roman"/>
              <a:ea typeface="Times New Roman"/>
              <a:cs typeface="Times New Roman"/>
              <a:sym typeface="Times New Roman"/>
            </a:endParaRPr>
          </a:p>
        </p:txBody>
      </p:sp>
      <p:grpSp>
        <p:nvGrpSpPr>
          <p:cNvPr id="167" name="Google Shape;167;g6fb6f1db225497d3_36"/>
          <p:cNvGrpSpPr/>
          <p:nvPr/>
        </p:nvGrpSpPr>
        <p:grpSpPr>
          <a:xfrm>
            <a:off x="1162335" y="1495168"/>
            <a:ext cx="8723068" cy="4678818"/>
            <a:chOff x="0" y="0"/>
            <a:chExt cx="8723068" cy="4678818"/>
          </a:xfrm>
        </p:grpSpPr>
        <p:sp>
          <p:nvSpPr>
            <p:cNvPr id="168" name="Google Shape;168;g6fb6f1db225497d3_36"/>
            <p:cNvSpPr/>
            <p:nvPr/>
          </p:nvSpPr>
          <p:spPr>
            <a:xfrm>
              <a:off x="0" y="0"/>
              <a:ext cx="4678818" cy="4678818"/>
            </a:xfrm>
            <a:prstGeom prst="pie">
              <a:avLst>
                <a:gd fmla="val 5400000" name="adj1"/>
                <a:gd fmla="val 16200000" name="adj2"/>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g6fb6f1db225497d3_36"/>
            <p:cNvSpPr/>
            <p:nvPr/>
          </p:nvSpPr>
          <p:spPr>
            <a:xfrm>
              <a:off x="2339409" y="0"/>
              <a:ext cx="6383659" cy="4678818"/>
            </a:xfrm>
            <a:prstGeom prst="rect">
              <a:avLst/>
            </a:prstGeom>
            <a:solidFill>
              <a:schemeClr val="lt1">
                <a:alpha val="89803"/>
              </a:schemeClr>
            </a:solidFill>
            <a:ln cap="flat" cmpd="sng" w="25400">
              <a:solidFill>
                <a:srgbClr val="4372C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g6fb6f1db225497d3_36"/>
            <p:cNvSpPr txBox="1"/>
            <p:nvPr/>
          </p:nvSpPr>
          <p:spPr>
            <a:xfrm>
              <a:off x="2339409" y="0"/>
              <a:ext cx="6383659" cy="1403648"/>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rgbClr val="000000"/>
                </a:buClr>
                <a:buSzPts val="1400"/>
                <a:buFont typeface="Arial"/>
                <a:buNone/>
              </a:pPr>
              <a:r>
                <a:rPr b="0" i="0" lang="ru-KZ" sz="1400" u="none" cap="none" strike="noStrike">
                  <a:solidFill>
                    <a:srgbClr val="000000"/>
                  </a:solidFill>
                  <a:latin typeface="Arial"/>
                  <a:ea typeface="Arial"/>
                  <a:cs typeface="Arial"/>
                  <a:sym typeface="Arial"/>
                </a:rPr>
                <a:t>В инвестициях</a:t>
              </a:r>
              <a:endParaRPr b="0" i="0" sz="1400" u="none" cap="none" strike="noStrike">
                <a:solidFill>
                  <a:srgbClr val="000000"/>
                </a:solidFill>
                <a:latin typeface="Arial"/>
                <a:ea typeface="Arial"/>
                <a:cs typeface="Arial"/>
                <a:sym typeface="Arial"/>
              </a:endParaRPr>
            </a:p>
          </p:txBody>
        </p:sp>
        <p:sp>
          <p:nvSpPr>
            <p:cNvPr id="171" name="Google Shape;171;g6fb6f1db225497d3_36"/>
            <p:cNvSpPr/>
            <p:nvPr/>
          </p:nvSpPr>
          <p:spPr>
            <a:xfrm>
              <a:off x="818794" y="1403648"/>
              <a:ext cx="3041229" cy="3041229"/>
            </a:xfrm>
            <a:prstGeom prst="pie">
              <a:avLst>
                <a:gd fmla="val 5400000" name="adj1"/>
                <a:gd fmla="val 16200000" name="adj2"/>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g6fb6f1db225497d3_36"/>
            <p:cNvSpPr/>
            <p:nvPr/>
          </p:nvSpPr>
          <p:spPr>
            <a:xfrm>
              <a:off x="2339409" y="1403648"/>
              <a:ext cx="6383659" cy="3041229"/>
            </a:xfrm>
            <a:prstGeom prst="rect">
              <a:avLst/>
            </a:prstGeom>
            <a:solidFill>
              <a:schemeClr val="lt1">
                <a:alpha val="89803"/>
              </a:schemeClr>
            </a:solidFill>
            <a:ln cap="flat" cmpd="sng" w="25400">
              <a:solidFill>
                <a:srgbClr val="4372C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g6fb6f1db225497d3_36"/>
            <p:cNvSpPr txBox="1"/>
            <p:nvPr/>
          </p:nvSpPr>
          <p:spPr>
            <a:xfrm>
              <a:off x="2339409" y="1403648"/>
              <a:ext cx="6383659" cy="1403644"/>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rgbClr val="000000"/>
                </a:buClr>
                <a:buSzPts val="1400"/>
                <a:buFont typeface="Arial"/>
                <a:buNone/>
              </a:pPr>
              <a:r>
                <a:rPr b="0" i="0" lang="ru-KZ" sz="1400" u="none" cap="none" strike="noStrike">
                  <a:solidFill>
                    <a:srgbClr val="000000"/>
                  </a:solidFill>
                  <a:latin typeface="Arial"/>
                  <a:ea typeface="Arial"/>
                  <a:cs typeface="Arial"/>
                  <a:sym typeface="Arial"/>
                </a:rPr>
                <a:t>Сложный процент помогает увеличивать прибыль. Рассмотрим упрощенный пример, где цены акций и размер выплат не меняются в течение нескольких лет. Допустим, вы купили 20 дивидендных акций по 5000 ₽ и через год получили выплату — по 250 ₽ с каждой акции, в общей сумме 5000 ₽. Эти деньги можно сразу снять, а можно купить еще одну такую же акцию — тогда в следующем году вы получите на 250 ₽ больше, чем в прошлом.</a:t>
              </a:r>
              <a:endParaRPr b="0" i="0" sz="1400" u="none" cap="none" strike="noStrike">
                <a:solidFill>
                  <a:srgbClr val="000000"/>
                </a:solidFill>
                <a:latin typeface="Arial"/>
                <a:ea typeface="Arial"/>
                <a:cs typeface="Arial"/>
                <a:sym typeface="Arial"/>
              </a:endParaRPr>
            </a:p>
          </p:txBody>
        </p:sp>
        <p:sp>
          <p:nvSpPr>
            <p:cNvPr id="174" name="Google Shape;174;g6fb6f1db225497d3_36"/>
            <p:cNvSpPr/>
            <p:nvPr/>
          </p:nvSpPr>
          <p:spPr>
            <a:xfrm>
              <a:off x="1637587" y="2807292"/>
              <a:ext cx="1403644" cy="1403644"/>
            </a:xfrm>
            <a:prstGeom prst="pie">
              <a:avLst>
                <a:gd fmla="val 5400000" name="adj1"/>
                <a:gd fmla="val 16200000" name="adj2"/>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g6fb6f1db225497d3_36"/>
            <p:cNvSpPr/>
            <p:nvPr/>
          </p:nvSpPr>
          <p:spPr>
            <a:xfrm>
              <a:off x="2339409" y="2807292"/>
              <a:ext cx="6383659" cy="1403644"/>
            </a:xfrm>
            <a:prstGeom prst="rect">
              <a:avLst/>
            </a:prstGeom>
            <a:solidFill>
              <a:schemeClr val="lt1">
                <a:alpha val="89803"/>
              </a:schemeClr>
            </a:solidFill>
            <a:ln cap="flat" cmpd="sng" w="25400">
              <a:solidFill>
                <a:srgbClr val="4372C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g6fb6f1db225497d3_36"/>
            <p:cNvSpPr txBox="1"/>
            <p:nvPr/>
          </p:nvSpPr>
          <p:spPr>
            <a:xfrm>
              <a:off x="2339409" y="2807292"/>
              <a:ext cx="6383659" cy="1403644"/>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rgbClr val="000000"/>
                </a:buClr>
                <a:buSzPts val="1400"/>
                <a:buFont typeface="Arial"/>
                <a:buNone/>
              </a:pPr>
              <a:r>
                <a:rPr b="0" i="0" lang="ru-KZ" sz="1400" u="none" cap="none" strike="noStrike">
                  <a:solidFill>
                    <a:srgbClr val="000000"/>
                  </a:solidFill>
                  <a:latin typeface="Arial"/>
                  <a:ea typeface="Arial"/>
                  <a:cs typeface="Arial"/>
                  <a:sym typeface="Arial"/>
                </a:rPr>
                <a:t>Такой процесс называют реинвестированием, но по сути это те же сложные проценты.</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g6fb6f1db225497d3_41"/>
          <p:cNvSpPr txBox="1"/>
          <p:nvPr/>
        </p:nvSpPr>
        <p:spPr>
          <a:xfrm>
            <a:off x="2796317" y="580081"/>
            <a:ext cx="6599366" cy="104641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0" i="0" lang="ru-KZ" sz="2800" u="none" cap="none" strike="noStrike">
                <a:solidFill>
                  <a:srgbClr val="0070C0"/>
                </a:solidFill>
                <a:latin typeface="Times New Roman"/>
                <a:ea typeface="Times New Roman"/>
                <a:cs typeface="Times New Roman"/>
                <a:sym typeface="Times New Roman"/>
              </a:rPr>
              <a:t>В банковских вкладах и накопительных счетах</a:t>
            </a:r>
            <a:endParaRPr b="0" i="0" sz="2800" u="none" cap="none" strike="noStrike">
              <a:solidFill>
                <a:srgbClr val="0070C0"/>
              </a:solidFill>
              <a:latin typeface="Times New Roman"/>
              <a:ea typeface="Times New Roman"/>
              <a:cs typeface="Times New Roman"/>
              <a:sym typeface="Times New Roman"/>
            </a:endParaRPr>
          </a:p>
        </p:txBody>
      </p:sp>
      <p:grpSp>
        <p:nvGrpSpPr>
          <p:cNvPr id="182" name="Google Shape;182;g6fb6f1db225497d3_41"/>
          <p:cNvGrpSpPr/>
          <p:nvPr/>
        </p:nvGrpSpPr>
        <p:grpSpPr>
          <a:xfrm>
            <a:off x="3049030" y="2228579"/>
            <a:ext cx="6346653" cy="2400840"/>
            <a:chOff x="0" y="26392"/>
            <a:chExt cx="6346653" cy="2400840"/>
          </a:xfrm>
        </p:grpSpPr>
        <p:sp>
          <p:nvSpPr>
            <p:cNvPr id="183" name="Google Shape;183;g6fb6f1db225497d3_41"/>
            <p:cNvSpPr/>
            <p:nvPr/>
          </p:nvSpPr>
          <p:spPr>
            <a:xfrm>
              <a:off x="0" y="26392"/>
              <a:ext cx="6346653" cy="2400840"/>
            </a:xfrm>
            <a:prstGeom prst="roundRect">
              <a:avLst>
                <a:gd fmla="val 16667" name="adj"/>
              </a:avLst>
            </a:prstGeom>
            <a:solidFill>
              <a:srgbClr val="4372C3"/>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g6fb6f1db225497d3_41"/>
            <p:cNvSpPr txBox="1"/>
            <p:nvPr/>
          </p:nvSpPr>
          <p:spPr>
            <a:xfrm>
              <a:off x="117199" y="143591"/>
              <a:ext cx="6112255" cy="2166442"/>
            </a:xfrm>
            <a:prstGeom prst="rect">
              <a:avLst/>
            </a:prstGeom>
            <a:noFill/>
            <a:ln>
              <a:noFill/>
            </a:ln>
          </p:spPr>
          <p:txBody>
            <a:bodyPr anchorCtr="0" anchor="ctr" bIns="72375" lIns="72375" spcFirstLastPara="1" rIns="72375" wrap="square" tIns="72375">
              <a:noAutofit/>
            </a:bodyPr>
            <a:lstStyle/>
            <a:p>
              <a:pPr indent="0" lvl="0" marL="0" marR="0" rtl="0" algn="l">
                <a:lnSpc>
                  <a:spcPct val="90000"/>
                </a:lnSpc>
                <a:spcBef>
                  <a:spcPts val="0"/>
                </a:spcBef>
                <a:spcAft>
                  <a:spcPts val="0"/>
                </a:spcAft>
                <a:buClr>
                  <a:srgbClr val="000000"/>
                </a:buClr>
                <a:buSzPts val="1900"/>
                <a:buFont typeface="Arial"/>
                <a:buNone/>
              </a:pPr>
              <a:r>
                <a:rPr b="0" i="0" lang="ru-KZ" sz="1900" u="none" cap="none" strike="noStrike">
                  <a:solidFill>
                    <a:schemeClr val="lt1"/>
                  </a:solidFill>
                  <a:latin typeface="Arial"/>
                  <a:ea typeface="Arial"/>
                  <a:cs typeface="Arial"/>
                  <a:sym typeface="Arial"/>
                </a:rPr>
                <a:t>Банк начисляет проценты на деньги, которые лежат на счете или вкладе. Период выплаты зависит от условий. Например, каждый день, месяц или квартал. Если не снимать со счета выплаченные проценты, то денег после начисления становится больше, поэтому в следующую выплату процент будет рассчитан на новую сумму. Этот процесс называется капитализацией.</a:t>
              </a:r>
              <a:endParaRPr b="0" i="0" sz="1900" u="none" cap="none" strike="noStrike">
                <a:solidFill>
                  <a:schemeClr val="lt1"/>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2024-09-15T07:38:01Z</dcterms:created>
  <dc:creator>akbotash007@gmail.com</dc:creator>
</cp:coreProperties>
</file>